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85" r:id="rId5"/>
    <p:sldId id="284" r:id="rId6"/>
    <p:sldId id="283" r:id="rId7"/>
    <p:sldId id="286" r:id="rId8"/>
    <p:sldId id="288" r:id="rId9"/>
    <p:sldId id="287" r:id="rId10"/>
    <p:sldId id="267" r:id="rId11"/>
    <p:sldId id="28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pos="7392" userDrawn="1">
          <p15:clr>
            <a:srgbClr val="A4A3A4"/>
          </p15:clr>
        </p15:guide>
        <p15:guide id="6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60" y="108"/>
      </p:cViewPr>
      <p:guideLst>
        <p:guide orient="horz" pos="3936"/>
        <p:guide pos="3840"/>
        <p:guide orient="horz" pos="816"/>
        <p:guide orient="horz" pos="2352"/>
        <p:guide pos="739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Kiel" userId="5a9513014cb9fb3d" providerId="LiveId" clId="{B6D2743E-F7B4-489C-BB2A-C4E6399B32E2}"/>
    <pc:docChg chg="custSel modSld">
      <pc:chgData name="Franz Kiel" userId="5a9513014cb9fb3d" providerId="LiveId" clId="{B6D2743E-F7B4-489C-BB2A-C4E6399B32E2}" dt="2021-04-15T06:33:17.409" v="13" actId="1076"/>
      <pc:docMkLst>
        <pc:docMk/>
      </pc:docMkLst>
      <pc:sldChg chg="addSp delSp modSp mod">
        <pc:chgData name="Franz Kiel" userId="5a9513014cb9fb3d" providerId="LiveId" clId="{B6D2743E-F7B4-489C-BB2A-C4E6399B32E2}" dt="2021-04-15T06:28:56.160" v="5" actId="1076"/>
        <pc:sldMkLst>
          <pc:docMk/>
          <pc:sldMk cId="3595933234" sldId="287"/>
        </pc:sldMkLst>
        <pc:picChg chg="del">
          <ac:chgData name="Franz Kiel" userId="5a9513014cb9fb3d" providerId="LiveId" clId="{B6D2743E-F7B4-489C-BB2A-C4E6399B32E2}" dt="2021-04-15T06:28:49.037" v="4" actId="478"/>
          <ac:picMkLst>
            <pc:docMk/>
            <pc:sldMk cId="3595933234" sldId="287"/>
            <ac:picMk id="3" creationId="{A2FF015B-DCB4-41D9-B8BB-6909B479A787}"/>
          </ac:picMkLst>
        </pc:picChg>
        <pc:picChg chg="add mod">
          <ac:chgData name="Franz Kiel" userId="5a9513014cb9fb3d" providerId="LiveId" clId="{B6D2743E-F7B4-489C-BB2A-C4E6399B32E2}" dt="2021-04-15T06:28:56.160" v="5" actId="1076"/>
          <ac:picMkLst>
            <pc:docMk/>
            <pc:sldMk cId="3595933234" sldId="287"/>
            <ac:picMk id="4" creationId="{9B90E5DB-6E54-48BE-AA15-48E06F80CD37}"/>
          </ac:picMkLst>
        </pc:picChg>
      </pc:sldChg>
      <pc:sldChg chg="addSp delSp modSp mod">
        <pc:chgData name="Franz Kiel" userId="5a9513014cb9fb3d" providerId="LiveId" clId="{B6D2743E-F7B4-489C-BB2A-C4E6399B32E2}" dt="2021-04-15T06:33:17.409" v="13" actId="1076"/>
        <pc:sldMkLst>
          <pc:docMk/>
          <pc:sldMk cId="3009640911" sldId="288"/>
        </pc:sldMkLst>
        <pc:picChg chg="add del mod">
          <ac:chgData name="Franz Kiel" userId="5a9513014cb9fb3d" providerId="LiveId" clId="{B6D2743E-F7B4-489C-BB2A-C4E6399B32E2}" dt="2021-04-15T06:32:49.193" v="10" actId="478"/>
          <ac:picMkLst>
            <pc:docMk/>
            <pc:sldMk cId="3009640911" sldId="288"/>
            <ac:picMk id="3" creationId="{C5B840EF-EA0D-43DA-816F-6DBE7C317FFF}"/>
          </ac:picMkLst>
        </pc:picChg>
        <pc:picChg chg="del">
          <ac:chgData name="Franz Kiel" userId="5a9513014cb9fb3d" providerId="LiveId" clId="{B6D2743E-F7B4-489C-BB2A-C4E6399B32E2}" dt="2021-04-15T06:33:06.453" v="12" actId="478"/>
          <ac:picMkLst>
            <pc:docMk/>
            <pc:sldMk cId="3009640911" sldId="288"/>
            <ac:picMk id="4" creationId="{3E1ECCA2-A7F3-44D3-9E7A-FEBD5F40762C}"/>
          </ac:picMkLst>
        </pc:picChg>
        <pc:picChg chg="add mod">
          <ac:chgData name="Franz Kiel" userId="5a9513014cb9fb3d" providerId="LiveId" clId="{B6D2743E-F7B4-489C-BB2A-C4E6399B32E2}" dt="2021-04-15T06:33:17.409" v="13" actId="1076"/>
          <ac:picMkLst>
            <pc:docMk/>
            <pc:sldMk cId="3009640911" sldId="288"/>
            <ac:picMk id="6" creationId="{DA73C101-02FA-4E9B-8E82-50B6DC304E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2CA82-60C9-4D95-A3B9-45AEA94CBBB1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94A55-90E7-453A-96D4-EA9306F7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1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F3B-60D6-4394-8BA0-E71868DF5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A66E2-032A-4089-BCCF-147D055B8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2D81-2B39-4BD0-88CA-E97EE634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2521-6699-4124-BFDD-0BEA90CA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30C40-453A-43D2-A894-C9369F92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4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EC503-27B3-4CE9-9F20-36440C89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C7643-CC17-4E85-9969-8943C0A8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9C293-9C43-442F-8704-3EE2E6D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0D7FD03-2602-4E10-9470-FF2320CA3A48}"/>
              </a:ext>
            </a:extLst>
          </p:cNvPr>
          <p:cNvSpPr/>
          <p:nvPr userDrawn="1"/>
        </p:nvSpPr>
        <p:spPr>
          <a:xfrm>
            <a:off x="9975850" y="4908550"/>
            <a:ext cx="5537200" cy="5537200"/>
          </a:xfrm>
          <a:prstGeom prst="arc">
            <a:avLst>
              <a:gd name="adj1" fmla="val 11823999"/>
              <a:gd name="adj2" fmla="val 155127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iamond 4">
            <a:extLst>
              <a:ext uri="{FF2B5EF4-FFF2-40B4-BE49-F238E27FC236}">
                <a16:creationId xmlns:a16="http://schemas.microsoft.com/office/drawing/2014/main" id="{7512FB94-472C-4535-80D5-CB3383956641}"/>
              </a:ext>
            </a:extLst>
          </p:cNvPr>
          <p:cNvSpPr/>
          <p:nvPr userDrawn="1"/>
        </p:nvSpPr>
        <p:spPr>
          <a:xfrm>
            <a:off x="0" y="0"/>
            <a:ext cx="3193143" cy="4069443"/>
          </a:xfrm>
          <a:custGeom>
            <a:avLst/>
            <a:gdLst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5509623 w 6386286"/>
              <a:gd name="connsiteY2" fmla="*/ 2316843 h 6386286"/>
              <a:gd name="connsiteX3" fmla="*/ 6386286 w 6386286"/>
              <a:gd name="connsiteY3" fmla="*/ 3193143 h 6386286"/>
              <a:gd name="connsiteX4" fmla="*/ 3193143 w 6386286"/>
              <a:gd name="connsiteY4" fmla="*/ 6386286 h 6386286"/>
              <a:gd name="connsiteX5" fmla="*/ 0 w 6386286"/>
              <a:gd name="connsiteY5" fmla="*/ 3193143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5" fmla="*/ 3284583 w 6386286"/>
              <a:gd name="connsiteY5" fmla="*/ 91440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5509623 w 6386286"/>
              <a:gd name="connsiteY0" fmla="*/ 0 h 4069443"/>
              <a:gd name="connsiteX1" fmla="*/ 6386286 w 6386286"/>
              <a:gd name="connsiteY1" fmla="*/ 876300 h 4069443"/>
              <a:gd name="connsiteX2" fmla="*/ 3193143 w 6386286"/>
              <a:gd name="connsiteY2" fmla="*/ 4069443 h 4069443"/>
              <a:gd name="connsiteX3" fmla="*/ 0 w 6386286"/>
              <a:gd name="connsiteY3" fmla="*/ 876300 h 4069443"/>
              <a:gd name="connsiteX0" fmla="*/ 2316480 w 3193143"/>
              <a:gd name="connsiteY0" fmla="*/ 0 h 4069443"/>
              <a:gd name="connsiteX1" fmla="*/ 3193143 w 3193143"/>
              <a:gd name="connsiteY1" fmla="*/ 876300 h 4069443"/>
              <a:gd name="connsiteX2" fmla="*/ 0 w 3193143"/>
              <a:gd name="connsiteY2" fmla="*/ 4069443 h 406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3" h="4069443">
                <a:moveTo>
                  <a:pt x="2316480" y="0"/>
                </a:moveTo>
                <a:lnTo>
                  <a:pt x="3193143" y="876300"/>
                </a:lnTo>
                <a:lnTo>
                  <a:pt x="0" y="406944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630F2-074E-4B57-BAE0-90C09B0E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09A5-9222-41BC-B6F7-F0188503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B1E6-7D33-4594-931C-A609E67C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A3723-0EEC-4930-A68C-ACDCB8C3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5392-F528-49A3-B1AE-90486595B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5E46-05DA-4588-99AD-7D294C5E7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84DB-0335-4BAB-A164-E043755B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C4637-FB41-49FD-ABF6-E6DDAACB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rewerydb/openbrewerydb" TargetMode="External"/><Relationship Id="rId7" Type="http://schemas.openxmlformats.org/officeDocument/2006/relationships/hyperlink" Target="https://leafletjs.com/reference.html" TargetMode="External"/><Relationship Id="rId2" Type="http://schemas.openxmlformats.org/officeDocument/2006/relationships/hyperlink" Target="https://www.openbreweryd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categories/reference" TargetMode="External"/><Relationship Id="rId5" Type="http://schemas.openxmlformats.org/officeDocument/2006/relationships/hyperlink" Target="https://flask.palletsprojects.com/en/1.1.x/" TargetMode="External"/><Relationship Id="rId4" Type="http://schemas.openxmlformats.org/officeDocument/2006/relationships/hyperlink" Target="https://www.census.gov/geographies/reference-maps/2010/geo/2010-census-regions-and-divisions-of-the-united-state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D40F3-07E1-467D-AE70-9B05DD2D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3327400" y="660400"/>
            <a:ext cx="5537200" cy="5537200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2902857" y="235857"/>
            <a:ext cx="6386286" cy="638628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/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351513"/>
            <a:ext cx="4702626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Where does one get a beer?</a:t>
            </a:r>
          </a:p>
        </p:txBody>
      </p:sp>
    </p:spTree>
    <p:extLst>
      <p:ext uri="{BB962C8B-B14F-4D97-AF65-F5344CB8AC3E}">
        <p14:creationId xmlns:p14="http://schemas.microsoft.com/office/powerpoint/2010/main" val="193951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0F3DC0-2EC9-4572-AD02-7D4CEDA038EF}"/>
              </a:ext>
            </a:extLst>
          </p:cNvPr>
          <p:cNvSpPr/>
          <p:nvPr/>
        </p:nvSpPr>
        <p:spPr>
          <a:xfrm>
            <a:off x="4982951" y="3450723"/>
            <a:ext cx="2175717" cy="1972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5CECF4-DE73-4C31-84AF-AA4788198D26}"/>
              </a:ext>
            </a:extLst>
          </p:cNvPr>
          <p:cNvSpPr/>
          <p:nvPr/>
        </p:nvSpPr>
        <p:spPr>
          <a:xfrm>
            <a:off x="4982951" y="1435099"/>
            <a:ext cx="2175717" cy="1972178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F604B-E660-4F17-8BEF-422ABC03B766}"/>
              </a:ext>
            </a:extLst>
          </p:cNvPr>
          <p:cNvSpPr/>
          <p:nvPr/>
        </p:nvSpPr>
        <p:spPr>
          <a:xfrm>
            <a:off x="2758524" y="3450723"/>
            <a:ext cx="2175717" cy="1972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F2537-45A8-4C88-8797-3AB3DD53246E}"/>
              </a:ext>
            </a:extLst>
          </p:cNvPr>
          <p:cNvSpPr/>
          <p:nvPr/>
        </p:nvSpPr>
        <p:spPr>
          <a:xfrm>
            <a:off x="2758524" y="1435099"/>
            <a:ext cx="2175717" cy="19721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ABF51E-73A2-495C-B432-E4415BE9E21A}"/>
              </a:ext>
            </a:extLst>
          </p:cNvPr>
          <p:cNvSpPr/>
          <p:nvPr/>
        </p:nvSpPr>
        <p:spPr>
          <a:xfrm>
            <a:off x="534097" y="3450723"/>
            <a:ext cx="2175717" cy="1972178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DC9168-DD88-4E4B-9E9B-F2D1DF814B22}"/>
              </a:ext>
            </a:extLst>
          </p:cNvPr>
          <p:cNvSpPr txBox="1"/>
          <p:nvPr/>
        </p:nvSpPr>
        <p:spPr>
          <a:xfrm>
            <a:off x="690232" y="2127157"/>
            <a:ext cx="1858614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D815CA-C3B0-4D9D-8ADD-102D59BF324A}"/>
              </a:ext>
            </a:extLst>
          </p:cNvPr>
          <p:cNvSpPr txBox="1"/>
          <p:nvPr/>
        </p:nvSpPr>
        <p:spPr>
          <a:xfrm>
            <a:off x="690235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DF27A7-D7C9-4704-9BE1-662FF1CE3092}"/>
              </a:ext>
            </a:extLst>
          </p:cNvPr>
          <p:cNvSpPr txBox="1"/>
          <p:nvPr/>
        </p:nvSpPr>
        <p:spPr>
          <a:xfrm>
            <a:off x="690235" y="4634556"/>
            <a:ext cx="1858611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Heatmap looks as good as we expected.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2D7948-5895-4613-8D17-66F03EBFDA4C}"/>
              </a:ext>
            </a:extLst>
          </p:cNvPr>
          <p:cNvSpPr txBox="1"/>
          <p:nvPr/>
        </p:nvSpPr>
        <p:spPr>
          <a:xfrm>
            <a:off x="2914662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Heroku database component was a challenge.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F38FE-AD23-4E0B-8CCE-5136C6402DF1}"/>
              </a:ext>
            </a:extLst>
          </p:cNvPr>
          <p:cNvSpPr txBox="1"/>
          <p:nvPr/>
        </p:nvSpPr>
        <p:spPr>
          <a:xfrm>
            <a:off x="2914662" y="4248691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Brining together different parts of the work happening simultaneously.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1AC21-3982-402E-8D0D-F8472C033A1B}"/>
              </a:ext>
            </a:extLst>
          </p:cNvPr>
          <p:cNvSpPr txBox="1"/>
          <p:nvPr/>
        </p:nvSpPr>
        <p:spPr>
          <a:xfrm>
            <a:off x="5139089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Shareper</a:t>
            </a:r>
            <a:r>
              <a:rPr lang="en-US" sz="1400" dirty="0">
                <a:solidFill>
                  <a:schemeClr val="bg1"/>
                </a:solidFill>
              </a:rPr>
              <a:t> front end, with more complete structure.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280C74-745D-41F7-B8C1-22658BBC88F9}"/>
              </a:ext>
            </a:extLst>
          </p:cNvPr>
          <p:cNvSpPr txBox="1"/>
          <p:nvPr/>
        </p:nvSpPr>
        <p:spPr>
          <a:xfrm>
            <a:off x="5139086" y="4403670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Double dropdown filter, with capacity to pick one given state within a region..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C53905-3767-40D6-8F91-996852731B5E}"/>
              </a:ext>
            </a:extLst>
          </p:cNvPr>
          <p:cNvGrpSpPr/>
          <p:nvPr/>
        </p:nvGrpSpPr>
        <p:grpSpPr>
          <a:xfrm>
            <a:off x="7481563" y="1514601"/>
            <a:ext cx="4176341" cy="2843913"/>
            <a:chOff x="7413434" y="1114385"/>
            <a:chExt cx="4176341" cy="284391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C6ACD9-BF82-49E4-BFB7-666A6B91E364}"/>
                </a:ext>
              </a:extLst>
            </p:cNvPr>
            <p:cNvSpPr txBox="1"/>
            <p:nvPr/>
          </p:nvSpPr>
          <p:spPr>
            <a:xfrm>
              <a:off x="7413435" y="2480970"/>
              <a:ext cx="417634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We achieved our objective of building a filter-enabled dashboard and including a quality geographic </a:t>
              </a:r>
              <a:r>
                <a:rPr lang="en-US" sz="1600" dirty="0" err="1"/>
                <a:t>visualisation</a:t>
              </a:r>
              <a:r>
                <a:rPr lang="en-US" sz="1600" dirty="0"/>
                <a:t>.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The greatest hurdle in this project was the aggressive timeline.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BC5AF8-E674-4AC1-AD0B-AFCE5FD6AA50}"/>
                </a:ext>
              </a:extLst>
            </p:cNvPr>
            <p:cNvSpPr txBox="1"/>
            <p:nvPr/>
          </p:nvSpPr>
          <p:spPr>
            <a:xfrm>
              <a:off x="7413434" y="1483722"/>
              <a:ext cx="417634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latin typeface="+mj-lt"/>
                </a:rPr>
                <a:t>Conclusion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333D5B9-8E9D-4BD8-9C5A-31AB464CFFE0}"/>
                </a:ext>
              </a:extLst>
            </p:cNvPr>
            <p:cNvGrpSpPr/>
            <p:nvPr/>
          </p:nvGrpSpPr>
          <p:grpSpPr>
            <a:xfrm flipH="1">
              <a:off x="8934148" y="1114385"/>
              <a:ext cx="1134913" cy="229001"/>
              <a:chOff x="4629150" y="-2190750"/>
              <a:chExt cx="3508236" cy="707886"/>
            </a:xfrm>
          </p:grpSpPr>
          <p:sp>
            <p:nvSpPr>
              <p:cNvPr id="60" name="Diamond 59">
                <a:extLst>
                  <a:ext uri="{FF2B5EF4-FFF2-40B4-BE49-F238E27FC236}">
                    <a16:creationId xmlns:a16="http://schemas.microsoft.com/office/drawing/2014/main" id="{55815A6B-02A0-4FF2-A75C-5C8540A18E18}"/>
                  </a:ext>
                </a:extLst>
              </p:cNvPr>
              <p:cNvSpPr/>
              <p:nvPr/>
            </p:nvSpPr>
            <p:spPr>
              <a:xfrm>
                <a:off x="4629150" y="-2190750"/>
                <a:ext cx="707886" cy="707886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1D618685-E150-49D3-BACF-552EB4498D20}"/>
                  </a:ext>
                </a:extLst>
              </p:cNvPr>
              <p:cNvSpPr/>
              <p:nvPr/>
            </p:nvSpPr>
            <p:spPr>
              <a:xfrm>
                <a:off x="5562600" y="-2190750"/>
                <a:ext cx="707886" cy="707886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F19BC98B-159E-4CFA-B4EC-BB4002A3D3A8}"/>
                  </a:ext>
                </a:extLst>
              </p:cNvPr>
              <p:cNvSpPr/>
              <p:nvPr/>
            </p:nvSpPr>
            <p:spPr>
              <a:xfrm>
                <a:off x="6496050" y="-2190750"/>
                <a:ext cx="707886" cy="70788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BD3131F1-6857-495B-8137-ACDAE5FC12F2}"/>
                  </a:ext>
                </a:extLst>
              </p:cNvPr>
              <p:cNvSpPr/>
              <p:nvPr/>
            </p:nvSpPr>
            <p:spPr>
              <a:xfrm>
                <a:off x="7429500" y="-2190750"/>
                <a:ext cx="707886" cy="707886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77EB9FD5-0C0E-452C-AF18-EDDFAD4D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79" y="1666750"/>
            <a:ext cx="672239" cy="532298"/>
          </a:xfrm>
          <a:prstGeom prst="rect">
            <a:avLst/>
          </a:pr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7CF34-AE57-438D-9BD9-3DFE2D9B90DF}"/>
              </a:ext>
            </a:extLst>
          </p:cNvPr>
          <p:cNvSpPr/>
          <p:nvPr/>
        </p:nvSpPr>
        <p:spPr>
          <a:xfrm>
            <a:off x="534097" y="1435099"/>
            <a:ext cx="2175717" cy="1972178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9368A9-FACC-4F94-935A-0BAA50617ECE}"/>
              </a:ext>
            </a:extLst>
          </p:cNvPr>
          <p:cNvSpPr txBox="1"/>
          <p:nvPr/>
        </p:nvSpPr>
        <p:spPr>
          <a:xfrm>
            <a:off x="690232" y="2391652"/>
            <a:ext cx="194555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Objective was achieved, with clear, filterable 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8F301C8-ADD1-4328-A2F1-6F00EDE650F6}"/>
              </a:ext>
            </a:extLst>
          </p:cNvPr>
          <p:cNvSpPr/>
          <p:nvPr/>
        </p:nvSpPr>
        <p:spPr>
          <a:xfrm>
            <a:off x="568379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6724128-4D57-4C34-936F-DA0C8D27D934}"/>
              </a:ext>
            </a:extLst>
          </p:cNvPr>
          <p:cNvSpPr/>
          <p:nvPr/>
        </p:nvSpPr>
        <p:spPr>
          <a:xfrm>
            <a:off x="2774456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DC5A71D-969A-4CC8-847E-EEC8DFF3EE27}"/>
              </a:ext>
            </a:extLst>
          </p:cNvPr>
          <p:cNvSpPr/>
          <p:nvPr/>
        </p:nvSpPr>
        <p:spPr>
          <a:xfrm>
            <a:off x="4980534" y="55334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285886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344889" y="1735966"/>
            <a:ext cx="6971251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https://www.openbrewerydb.org/</a:t>
            </a:r>
            <a:r>
              <a:rPr lang="en-US" sz="1600" dirty="0"/>
              <a:t>  - Dataset is hosted on </a:t>
            </a:r>
            <a:r>
              <a:rPr lang="en-US" sz="1600" dirty="0">
                <a:hlinkClick r:id="rId3"/>
              </a:rPr>
              <a:t>https://github.com/openbrewerydb/openbrewerydb</a:t>
            </a:r>
            <a:r>
              <a:rPr lang="en-US" sz="1600" dirty="0"/>
              <a:t>) Retrieved 01-APR-21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https://www.census.gov/geographies/reference-maps/2010/geo/2010-census-regions-and-divisions-of-the-united-states.html</a:t>
            </a:r>
            <a:r>
              <a:rPr lang="en-US" sz="1600" dirty="0"/>
              <a:t>  - Regional divisions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064C6-CEA0-4C11-A86C-8CB8F46DB99B}"/>
              </a:ext>
            </a:extLst>
          </p:cNvPr>
          <p:cNvSpPr txBox="1"/>
          <p:nvPr/>
        </p:nvSpPr>
        <p:spPr>
          <a:xfrm>
            <a:off x="1017560" y="1229288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E7EE-07C1-4D8B-91A8-A54483968263}"/>
              </a:ext>
            </a:extLst>
          </p:cNvPr>
          <p:cNvSpPr txBox="1"/>
          <p:nvPr/>
        </p:nvSpPr>
        <p:spPr>
          <a:xfrm>
            <a:off x="1017560" y="3198167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Other Materials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B689A-7B53-40E9-BC1C-5834796B61B5}"/>
              </a:ext>
            </a:extLst>
          </p:cNvPr>
          <p:cNvSpPr txBox="1"/>
          <p:nvPr/>
        </p:nvSpPr>
        <p:spPr>
          <a:xfrm>
            <a:off x="2157418" y="4298948"/>
            <a:ext cx="6971251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https://flask.palletsprojects.com/en/1.1.x/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https://devcenter.heroku.com/categories/reference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https://leafletjs.com/reference.html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2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7DCBC-1DDD-4606-BFC4-E2B975E3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4" b="25000"/>
          <a:stretch/>
        </p:blipFill>
        <p:spPr>
          <a:xfrm>
            <a:off x="0" y="1375228"/>
            <a:ext cx="12192000" cy="41075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1799771" y="-867229"/>
            <a:ext cx="8592458" cy="859245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947058" y="-1719942"/>
            <a:ext cx="10297884" cy="1029788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>
            <a:cxnSpLocks/>
          </p:cNvCxnSpPr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905511"/>
            <a:ext cx="470262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187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1017559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OPEN BREWERY DB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3" y="247388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3294294" y="1484626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Is an open source, collaborative database that holds information on breweries in the US, England and Scotland.</a:t>
            </a:r>
          </a:p>
          <a:p>
            <a:pPr algn="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C0EAD4-375A-477C-BCF1-0D63D06DFD38}"/>
              </a:ext>
            </a:extLst>
          </p:cNvPr>
          <p:cNvSpPr txBox="1"/>
          <p:nvPr/>
        </p:nvSpPr>
        <p:spPr>
          <a:xfrm>
            <a:off x="3294294" y="2442892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Database offers information such as  brewery name, type and location, including geographical coordinates.</a:t>
            </a:r>
          </a:p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D751D-577C-461D-80BE-D794A4BD35D4}"/>
              </a:ext>
            </a:extLst>
          </p:cNvPr>
          <p:cNvSpPr txBox="1"/>
          <p:nvPr/>
        </p:nvSpPr>
        <p:spPr>
          <a:xfrm>
            <a:off x="3325687" y="3574239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This data will make for interestin</a:t>
            </a:r>
            <a:r>
              <a:rPr lang="en-US" dirty="0"/>
              <a:t>g </a:t>
            </a:r>
            <a:r>
              <a:rPr lang="en-US" dirty="0" err="1"/>
              <a:t>visualisations</a:t>
            </a:r>
            <a:r>
              <a:rPr lang="en-US" dirty="0"/>
              <a:t> and help us answer a searing question: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9E775-8D37-4A5C-827F-3095C5F5CF7E}"/>
              </a:ext>
            </a:extLst>
          </p:cNvPr>
          <p:cNvSpPr txBox="1"/>
          <p:nvPr/>
        </p:nvSpPr>
        <p:spPr>
          <a:xfrm>
            <a:off x="3325687" y="4901837"/>
            <a:ext cx="610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Where does one get a beer around here?!</a:t>
            </a:r>
          </a:p>
        </p:txBody>
      </p:sp>
    </p:spTree>
    <p:extLst>
      <p:ext uri="{BB962C8B-B14F-4D97-AF65-F5344CB8AC3E}">
        <p14:creationId xmlns:p14="http://schemas.microsoft.com/office/powerpoint/2010/main" val="311237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Exploration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After downloading the database the exploration began, using Pandas and a </a:t>
            </a:r>
            <a:r>
              <a:rPr lang="en-US" sz="1400" dirty="0" err="1"/>
              <a:t>Jupyter</a:t>
            </a:r>
            <a:r>
              <a:rPr lang="en-US" sz="1400" dirty="0"/>
              <a:t> Notebook. Starting entries: 7862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pic>
        <p:nvPicPr>
          <p:cNvPr id="15" name="Graphic 14" descr="Panda">
            <a:extLst>
              <a:ext uri="{FF2B5EF4-FFF2-40B4-BE49-F238E27FC236}">
                <a16:creationId xmlns:a16="http://schemas.microsoft.com/office/drawing/2014/main" id="{DA1EB450-6C56-413F-A7F7-E744D803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1440" y="3195743"/>
            <a:ext cx="633567" cy="6335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271440" y="3832728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Exploration shows data that will not be used: England &amp; Scotland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29911" y="2043341"/>
            <a:ext cx="149426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Database powering the app is a csv stored in GitHub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0BB730-3B42-4FD6-99DB-19FE41098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633" y="2507329"/>
            <a:ext cx="1808067" cy="2290218"/>
          </a:xfrm>
          <a:prstGeom prst="rect">
            <a:avLst/>
          </a:prstGeom>
        </p:spPr>
      </p:pic>
      <p:pic>
        <p:nvPicPr>
          <p:cNvPr id="21" name="Graphic 20" descr="World">
            <a:extLst>
              <a:ext uri="{FF2B5EF4-FFF2-40B4-BE49-F238E27FC236}">
                <a16:creationId xmlns:a16="http://schemas.microsoft.com/office/drawing/2014/main" id="{5647ED9C-0EBF-479A-B537-323356EE1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4784" y="4989630"/>
            <a:ext cx="619476" cy="61947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201874" y="5652496"/>
            <a:ext cx="17158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Geodata was critical, as we planned a map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85599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Will avoid issues caused by empty fields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Removing entries for England and Scotland (Out Of Scope)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024834"/>
            <a:ext cx="14942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Filling </a:t>
            </a:r>
            <a:r>
              <a:rPr lang="en-US" sz="1400" b="1" dirty="0" err="1">
                <a:solidFill>
                  <a:schemeClr val="bg1"/>
                </a:solidFill>
              </a:rPr>
              <a:t>NaN</a:t>
            </a:r>
            <a:r>
              <a:rPr lang="en-US" sz="1400" b="1" dirty="0">
                <a:solidFill>
                  <a:schemeClr val="bg1"/>
                </a:solidFill>
              </a:rPr>
              <a:t> - Pandas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4783" y="5569514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Several entries have no coordinates and have to be removed - Pandas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67E68F-ACCE-419A-842F-BADFA9CBA073}"/>
              </a:ext>
            </a:extLst>
          </p:cNvPr>
          <p:cNvSpPr txBox="1"/>
          <p:nvPr/>
        </p:nvSpPr>
        <p:spPr>
          <a:xfrm>
            <a:off x="7170657" y="5751536"/>
            <a:ext cx="32033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Final size: 4936 entries</a:t>
            </a:r>
          </a:p>
        </p:txBody>
      </p:sp>
      <p:pic>
        <p:nvPicPr>
          <p:cNvPr id="5" name="Graphic 4" descr="Mop and bucket">
            <a:extLst>
              <a:ext uri="{FF2B5EF4-FFF2-40B4-BE49-F238E27FC236}">
                <a16:creationId xmlns:a16="http://schemas.microsoft.com/office/drawing/2014/main" id="{24B8245D-9916-44DB-8A1B-BABE4318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1496" y="1464678"/>
            <a:ext cx="486772" cy="486772"/>
          </a:xfrm>
          <a:prstGeom prst="rect">
            <a:avLst/>
          </a:prstGeom>
        </p:spPr>
      </p:pic>
      <p:pic>
        <p:nvPicPr>
          <p:cNvPr id="34" name="Graphic 33" descr="Mop and bucket">
            <a:extLst>
              <a:ext uri="{FF2B5EF4-FFF2-40B4-BE49-F238E27FC236}">
                <a16:creationId xmlns:a16="http://schemas.microsoft.com/office/drawing/2014/main" id="{CA6BDE41-FD69-49FE-B3E3-C4B7CF67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962" y="3158797"/>
            <a:ext cx="486772" cy="4867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592BE6-C97E-4566-814D-808D1D98C91C}"/>
              </a:ext>
            </a:extLst>
          </p:cNvPr>
          <p:cNvSpPr txBox="1"/>
          <p:nvPr/>
        </p:nvSpPr>
        <p:spPr>
          <a:xfrm>
            <a:off x="6465203" y="3500639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Total entries: 7790</a:t>
            </a:r>
          </a:p>
        </p:txBody>
      </p:sp>
      <p:pic>
        <p:nvPicPr>
          <p:cNvPr id="37" name="Graphic 36" descr="World">
            <a:extLst>
              <a:ext uri="{FF2B5EF4-FFF2-40B4-BE49-F238E27FC236}">
                <a16:creationId xmlns:a16="http://schemas.microsoft.com/office/drawing/2014/main" id="{7292AB21-7978-4059-81D5-969A3F57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3104" y="4969110"/>
            <a:ext cx="619476" cy="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Grouping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Found a small database with each state in the US and their corresponding region according to the US Census </a:t>
            </a:r>
            <a:r>
              <a:rPr lang="en-US" sz="1400" dirty="0" err="1"/>
              <a:t>Detp</a:t>
            </a:r>
            <a:r>
              <a:rPr lang="en-US" sz="1400" dirty="0"/>
              <a:t>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Used a left Join in a </a:t>
            </a:r>
            <a:r>
              <a:rPr lang="en-US" sz="1400" dirty="0" err="1">
                <a:solidFill>
                  <a:schemeClr val="bg1"/>
                </a:solidFill>
              </a:rPr>
              <a:t>Jupyter</a:t>
            </a:r>
            <a:r>
              <a:rPr lang="en-US" sz="1400" dirty="0">
                <a:solidFill>
                  <a:schemeClr val="bg1"/>
                </a:solidFill>
              </a:rPr>
              <a:t> Notebook to add region to each entry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154678"/>
            <a:ext cx="1494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Grouping in regions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0980" y="5616468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 now have a clean database with all the information we require for our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5E81EFFA-42F7-44BB-8118-F8973560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9167" y="3126258"/>
            <a:ext cx="627130" cy="627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57EE4-EC0A-40B3-9CBF-907A5D8E8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63" y="2660013"/>
            <a:ext cx="4512530" cy="1971727"/>
          </a:xfrm>
          <a:prstGeom prst="rect">
            <a:avLst/>
          </a:prstGeom>
        </p:spPr>
      </p:pic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76EC524D-2E12-48D8-A476-CD030425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484" y="5073202"/>
            <a:ext cx="536600" cy="5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7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226BD5-1F3F-4DC5-80EA-22D21D5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2B88-9847-47C9-8D98-F771ACBD09BB}" type="datetime1">
              <a:rPr lang="en-US" smtClean="0">
                <a:solidFill>
                  <a:schemeClr val="tx1"/>
                </a:solidFill>
              </a:rPr>
              <a:t>4/15/2021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Database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1732598"/>
            <a:ext cx="231902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Created a schema in PostgreSQL to import all the information from the previous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647700" y="4873228"/>
            <a:ext cx="23190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Concurrently, a SQLite DB is created for testing purposes.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197881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Uploaded database to Heroku.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99633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Flask is used to get data from database into a JSON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7DA4DD-BD0E-420F-9E4E-8F367D78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52" y="2009775"/>
            <a:ext cx="419175" cy="359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CE702-4E60-4F3D-9284-89B4D06B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0" y="2009775"/>
            <a:ext cx="457200" cy="390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14FBA1-C89D-44CC-8585-30D6D1E1E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06" y="4974608"/>
            <a:ext cx="1133641" cy="535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00CA86-62F1-49D7-B3FA-088AF4C92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13" y="4873228"/>
            <a:ext cx="692953" cy="6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FRONT END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Visualisations</a:t>
            </a:r>
            <a:endParaRPr lang="en-US" sz="24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2101930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HTML for browser access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647700" y="499633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 err="1"/>
              <a:t>Plotly</a:t>
            </a:r>
            <a:r>
              <a:rPr lang="en-US" sz="1600" dirty="0"/>
              <a:t> was used to plot the </a:t>
            </a:r>
            <a:r>
              <a:rPr lang="en-US" sz="1600" dirty="0" err="1"/>
              <a:t>visualisations</a:t>
            </a:r>
            <a:r>
              <a:rPr lang="en-US" sz="1600" dirty="0"/>
              <a:t> by region.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2101929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CSS for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873229"/>
            <a:ext cx="23190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Leaflet was used for the interactive map of breweries.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5C47B1D-1D8A-4F5B-9108-2BB84D4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32" y="1832551"/>
            <a:ext cx="780315" cy="780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F3E1F1E-F762-4586-9B3D-87B6EC8E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5" y="1884699"/>
            <a:ext cx="658470" cy="6584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AF3892-2851-49D3-B85C-E7E76050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87" y="4884357"/>
            <a:ext cx="709522" cy="709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057A09-7B15-4DE5-9477-64A2BC9A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152" y="5067300"/>
            <a:ext cx="1230897" cy="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23F60A-1B1A-4DBC-B270-208261DE4768}"/>
              </a:ext>
            </a:extLst>
          </p:cNvPr>
          <p:cNvSpPr txBox="1"/>
          <p:nvPr/>
        </p:nvSpPr>
        <p:spPr>
          <a:xfrm>
            <a:off x="2676088" y="5844062"/>
            <a:ext cx="697125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Filter-enabled charts showing percentage of </a:t>
            </a:r>
            <a:r>
              <a:rPr lang="en-US" sz="1600" dirty="0" err="1"/>
              <a:t>broweries</a:t>
            </a:r>
            <a:r>
              <a:rPr lang="en-US" sz="1600" dirty="0"/>
              <a:t> in a given region (or the whole country!) and , when a region is selected, number of breweries per state.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3C101-02FA-4E9B-8E82-50B6DC30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8" y="1548000"/>
            <a:ext cx="5140216" cy="3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676088" y="5720952"/>
            <a:ext cx="6971251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Heatmap, showing brewery locations. Heatmap aggregates number of breweries, with </a:t>
            </a:r>
            <a:r>
              <a:rPr lang="en-US" sz="1600" dirty="0" err="1"/>
              <a:t>colour</a:t>
            </a:r>
            <a:r>
              <a:rPr lang="en-US" sz="1600" dirty="0"/>
              <a:t> visually indicating the number. Upon zooming, location of breweries in each subregion can be visualized.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0E5DB-6E54-48BE-AA15-48E06F80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3" y="1575000"/>
            <a:ext cx="7058480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3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B41C"/>
      </a:accent1>
      <a:accent2>
        <a:srgbClr val="EDC11A"/>
      </a:accent2>
      <a:accent3>
        <a:srgbClr val="EC3014"/>
      </a:accent3>
      <a:accent4>
        <a:srgbClr val="024852"/>
      </a:accent4>
      <a:accent5>
        <a:srgbClr val="4BB41C"/>
      </a:accent5>
      <a:accent6>
        <a:srgbClr val="EDC11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558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Franz Kiel</cp:lastModifiedBy>
  <cp:revision>87</cp:revision>
  <dcterms:created xsi:type="dcterms:W3CDTF">2018-05-03T04:00:00Z</dcterms:created>
  <dcterms:modified xsi:type="dcterms:W3CDTF">2021-04-15T06:33:35Z</dcterms:modified>
</cp:coreProperties>
</file>